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1D83-5863-4D5C-8090-9DECF961C0E5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BA622-894A-4FFE-987C-97C6D9F1E0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45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BA622-894A-4FFE-987C-97C6D9F1E018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374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52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837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7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6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43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384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811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02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012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50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60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9672-899D-4275-8887-9DF2F6431550}" type="datetimeFigureOut">
              <a:rPr lang="id-ID" smtClean="0"/>
              <a:t>12/09/2025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CDC8-FA03-440B-A5AB-6CD9272781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65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Language Dormitory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Tiga langkah sebelum memulai belajar bahasa Inggris </a:t>
            </a:r>
          </a:p>
          <a:p>
            <a:pPr marL="514350" indent="-514350">
              <a:buAutoNum type="arabicPeriod"/>
            </a:pPr>
            <a:r>
              <a:rPr lang="id-ID" dirty="0"/>
              <a:t>Niat yang kuat</a:t>
            </a:r>
          </a:p>
          <a:p>
            <a:pPr marL="514350" indent="-514350">
              <a:buAutoNum type="arabicPeriod"/>
            </a:pPr>
            <a:r>
              <a:rPr lang="id-ID" dirty="0"/>
              <a:t>Bersunguh sungguh</a:t>
            </a:r>
          </a:p>
          <a:p>
            <a:pPr marL="514350" indent="-514350">
              <a:buAutoNum type="arabicPeriod"/>
            </a:pPr>
            <a:r>
              <a:rPr lang="id-ID" dirty="0"/>
              <a:t>Sabar / step by step</a:t>
            </a:r>
          </a:p>
          <a:p>
            <a:pPr marL="514350" indent="-514350">
              <a:buAutoNum type="arabicPeriod"/>
            </a:pPr>
            <a:r>
              <a:rPr lang="id-ID" dirty="0"/>
              <a:t>Praktek</a:t>
            </a:r>
          </a:p>
        </p:txBody>
      </p:sp>
    </p:spTree>
    <p:extLst>
      <p:ext uri="{BB962C8B-B14F-4D97-AF65-F5344CB8AC3E}">
        <p14:creationId xmlns:p14="http://schemas.microsoft.com/office/powerpoint/2010/main" val="10063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"/>
    </mc:Choice>
    <mc:Fallback xmlns="">
      <p:transition spd="slow" advTm="33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Table of  Adjective Order</a:t>
            </a:r>
            <a:b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DOSASCOM</a:t>
            </a:r>
            <a:br>
              <a:rPr lang="id-ID" dirty="0"/>
            </a:b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81517"/>
              </p:ext>
            </p:extLst>
          </p:nvPr>
        </p:nvGraphicFramePr>
        <p:xfrm>
          <a:off x="251520" y="1052739"/>
          <a:ext cx="8640960" cy="516335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3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+mn-lt"/>
                        </a:rPr>
                        <a:t>Jenis Adjective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+mn-lt"/>
                        </a:rPr>
                        <a:t>Makna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+mn-lt"/>
                        </a:rPr>
                        <a:t>Contoh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76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Determiner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Penunjuk/jumlah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a, an, the, any, 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965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Pendapat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Smart, diligent, hansome, beautiful...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476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Ukuran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Small, long,</a:t>
                      </a:r>
                      <a:r>
                        <a:rPr lang="id-ID" baseline="0" dirty="0">
                          <a:latin typeface="+mn-lt"/>
                        </a:rPr>
                        <a:t> </a:t>
                      </a:r>
                      <a:r>
                        <a:rPr lang="id-ID" dirty="0">
                          <a:latin typeface="+mn-lt"/>
                        </a:rPr>
                        <a:t>big, little, huge</a:t>
                      </a:r>
                      <a:r>
                        <a:rPr lang="id-ID" baseline="0" dirty="0">
                          <a:latin typeface="+mn-lt"/>
                        </a:rPr>
                        <a:t> ....</a:t>
                      </a:r>
                      <a:endParaRPr lang="id-ID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00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Umur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Old, new, young,</a:t>
                      </a:r>
                      <a:r>
                        <a:rPr lang="id-ID" baseline="0" dirty="0">
                          <a:latin typeface="+mn-lt"/>
                        </a:rPr>
                        <a:t> ancient....</a:t>
                      </a:r>
                      <a:endParaRPr lang="id-ID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476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Bentuk/ permukaan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Flat, round , square...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476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Color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Warna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Red, green, yellow, blue......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791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Bangsa/ sukubangsa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Indonesian, american,</a:t>
                      </a:r>
                      <a:r>
                        <a:rPr lang="id-ID" baseline="0" dirty="0">
                          <a:latin typeface="+mn-lt"/>
                        </a:rPr>
                        <a:t> javanesee....</a:t>
                      </a:r>
                      <a:endParaRPr lang="id-ID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42"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+mn-lt"/>
                        </a:rPr>
                        <a:t>Paper, wooden, cotton,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33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id-ID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1.  Seorang wanita amerika Cantik</a:t>
            </a:r>
          </a:p>
          <a:p>
            <a:pPr marL="0" indent="0">
              <a:buNone/>
            </a:pPr>
            <a:r>
              <a:rPr lang="id-ID" sz="2400" dirty="0"/>
              <a:t>	A 	beatiful 	american 	girl </a:t>
            </a:r>
          </a:p>
          <a:p>
            <a:pPr marL="0" indent="0">
              <a:buNone/>
            </a:pPr>
            <a:r>
              <a:rPr lang="id-ID" sz="2400" dirty="0"/>
              <a:t> determiner	opinion	origin		Noun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/>
              <a:t>2. Beberapa sepatu tua hitam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/>
              <a:t>3. Sebuah apel merah yang manis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/>
              <a:t>4. Tiga menara tinggi yang bagus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/>
              <a:t>5. Seekor burung kecil tua yang merah</a:t>
            </a:r>
          </a:p>
        </p:txBody>
      </p:sp>
      <p:sp>
        <p:nvSpPr>
          <p:cNvPr id="4" name="Left Arrow 3"/>
          <p:cNvSpPr/>
          <p:nvPr/>
        </p:nvSpPr>
        <p:spPr>
          <a:xfrm>
            <a:off x="251520" y="6034980"/>
            <a:ext cx="1440160" cy="76470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Sub </a:t>
            </a:r>
            <a:r>
              <a:rPr lang="id-ID" dirty="0">
                <a:hlinkClick r:id="rId3" action="ppaction://hlinksldjump"/>
              </a:rPr>
              <a:t>Menu</a:t>
            </a:r>
            <a:endParaRPr lang="id-ID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236938" y="6034980"/>
            <a:ext cx="1440160" cy="7063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 Menu</a:t>
            </a:r>
          </a:p>
        </p:txBody>
      </p:sp>
    </p:spTree>
    <p:extLst>
      <p:ext uri="{BB962C8B-B14F-4D97-AF65-F5344CB8AC3E}">
        <p14:creationId xmlns:p14="http://schemas.microsoft.com/office/powerpoint/2010/main" val="45327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Adverb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b="1" dirty="0"/>
              <a:t>Time</a:t>
            </a:r>
          </a:p>
          <a:p>
            <a:pPr>
              <a:buFontTx/>
              <a:buChar char="-"/>
            </a:pPr>
            <a:r>
              <a:rPr lang="id-ID" dirty="0"/>
              <a:t>Present -&gt;  today, now, right now</a:t>
            </a:r>
          </a:p>
          <a:p>
            <a:pPr>
              <a:buFontTx/>
              <a:buChar char="-"/>
            </a:pPr>
            <a:r>
              <a:rPr lang="id-ID" dirty="0"/>
              <a:t>Past -&gt;Yesterday, ...... ago,  last .......</a:t>
            </a:r>
          </a:p>
          <a:p>
            <a:pPr>
              <a:buFontTx/>
              <a:buChar char="-"/>
            </a:pPr>
            <a:r>
              <a:rPr lang="id-ID" dirty="0"/>
              <a:t>Future -&gt; Tomorrow, next.....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b="1" dirty="0"/>
              <a:t>Place </a:t>
            </a:r>
          </a:p>
          <a:p>
            <a:pPr marL="0" indent="0">
              <a:buNone/>
            </a:pPr>
            <a:r>
              <a:rPr lang="id-ID" dirty="0"/>
              <a:t>	at home, in the school, at library ect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b="1" dirty="0"/>
              <a:t>Frequency</a:t>
            </a:r>
            <a:r>
              <a:rPr lang="id-ID" dirty="0"/>
              <a:t> -&gt; always, never, seldom, sometime</a:t>
            </a:r>
          </a:p>
          <a:p>
            <a:r>
              <a:rPr lang="id-ID" b="1" dirty="0"/>
              <a:t>Manner </a:t>
            </a:r>
            <a:r>
              <a:rPr lang="id-ID" dirty="0"/>
              <a:t>-&gt; (adj+ly) -&gt; slowly, quickly  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She walks slowly</a:t>
            </a:r>
          </a:p>
          <a:p>
            <a:pPr marL="0" indent="0">
              <a:buNone/>
            </a:pPr>
            <a:r>
              <a:rPr lang="id-ID" dirty="0"/>
              <a:t>S       v        c (adv manner)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“They are now learning english”</a:t>
            </a:r>
          </a:p>
        </p:txBody>
      </p:sp>
    </p:spTree>
    <p:extLst>
      <p:ext uri="{BB962C8B-B14F-4D97-AF65-F5344CB8AC3E}">
        <p14:creationId xmlns:p14="http://schemas.microsoft.com/office/powerpoint/2010/main" val="318852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418058"/>
          </a:xfrm>
        </p:spPr>
        <p:txBody>
          <a:bodyPr>
            <a:normAutofit fontScale="90000"/>
          </a:bodyPr>
          <a:lstStyle/>
          <a:p>
            <a:r>
              <a:rPr lang="id-ID" dirty="0"/>
              <a:t>Verb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64704"/>
            <a:ext cx="91440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		v2		v3		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Regular		promote		promot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promot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promoting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Advertise		advertis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advertis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advertising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Discuss		discuss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discuss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discussing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Offer		offer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offer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offering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Irregular	Sell 		sold		sold		selling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Buy		bought		bought		buying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Come		came 		come		coming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Meet		met		met		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Get		got 		gotten		getting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		V2		V3		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- Present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sekarang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	- Past (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berlalu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(+)	- Perfect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sudah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)-	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progresive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sedang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ini,kebiasaan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		 	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has,have,had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+ V3	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+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- Future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)- (will)			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(di..) 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 +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V3	- gerund (V-&gt;N)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- Past (-,?) 				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– present(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sekarang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---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 is, am,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       -- Past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berlalu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)         ---- was, were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       -- future (will/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akan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)         ----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       -- Perfect (have/has 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sudah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)      --- been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132440" cy="6048672"/>
          </a:xfrm>
        </p:spPr>
        <p:txBody>
          <a:bodyPr/>
          <a:lstStyle/>
          <a:p>
            <a:pPr algn="l"/>
            <a:br>
              <a:rPr lang="id-ID" dirty="0"/>
            </a:br>
            <a:br>
              <a:rPr lang="id-ID" dirty="0"/>
            </a:br>
            <a:r>
              <a:rPr lang="id-ID" dirty="0"/>
              <a:t> </a:t>
            </a:r>
            <a:br>
              <a:rPr lang="id-ID" dirty="0"/>
            </a:br>
            <a:br>
              <a:rPr lang="id-ID" dirty="0"/>
            </a:br>
            <a:endParaRPr lang="id-ID" dirty="0"/>
          </a:p>
        </p:txBody>
      </p:sp>
      <p:sp>
        <p:nvSpPr>
          <p:cNvPr id="4" name="Rounded Rectangle 3">
            <a:hlinkClick r:id="rId5" action="ppaction://hlinksldjump"/>
          </p:cNvPr>
          <p:cNvSpPr/>
          <p:nvPr/>
        </p:nvSpPr>
        <p:spPr>
          <a:xfrm>
            <a:off x="5527880" y="620688"/>
            <a:ext cx="278853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1. Noun (kata benda)</a:t>
            </a:r>
          </a:p>
        </p:txBody>
      </p:sp>
      <p:sp>
        <p:nvSpPr>
          <p:cNvPr id="5" name="Rounded Rectangle 4">
            <a:hlinkClick r:id="rId6" action="ppaction://hlinksldjump"/>
          </p:cNvPr>
          <p:cNvSpPr/>
          <p:nvPr/>
        </p:nvSpPr>
        <p:spPr>
          <a:xfrm>
            <a:off x="5505566" y="1394399"/>
            <a:ext cx="2810850" cy="5753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2. Adjective (kata sifat)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16728" y="2080202"/>
            <a:ext cx="2799688" cy="5567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3. adverb (kata keterangan)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49132" y="2801156"/>
            <a:ext cx="2767284" cy="5641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4. Pronoun (kata ganti)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98506" y="3543328"/>
            <a:ext cx="2817909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5. Preposition (kata depan)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5994" y="4201116"/>
            <a:ext cx="2830422" cy="5960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6. Konjunction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60980" y="4912823"/>
            <a:ext cx="2855436" cy="546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7. Interjunction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7838" y="5604177"/>
            <a:ext cx="2898578" cy="56112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/>
              <a:t>8. Verb (kata kerja)</a:t>
            </a:r>
          </a:p>
        </p:txBody>
      </p:sp>
      <p:sp>
        <p:nvSpPr>
          <p:cNvPr id="13" name="Oval 12"/>
          <p:cNvSpPr/>
          <p:nvPr/>
        </p:nvSpPr>
        <p:spPr>
          <a:xfrm>
            <a:off x="179512" y="2535135"/>
            <a:ext cx="3672408" cy="132591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lgerian" panose="04020705040A02060702" pitchFamily="82" charset="0"/>
              </a:rPr>
              <a:t>Part of Speech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06042" y="728700"/>
            <a:ext cx="1367761" cy="248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84322" y="1647010"/>
            <a:ext cx="1389481" cy="1578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84322" y="2379654"/>
            <a:ext cx="1389481" cy="843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4322" y="3210805"/>
            <a:ext cx="1545680" cy="43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51920" y="3225608"/>
            <a:ext cx="1578082" cy="635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06042" y="3254772"/>
            <a:ext cx="1523960" cy="1341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51920" y="3254772"/>
            <a:ext cx="1565918" cy="1931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51920" y="3319725"/>
            <a:ext cx="1421883" cy="262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9"/>
    </mc:Choice>
    <mc:Fallback xmlns="">
      <p:transition spd="slow" advTm="36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583362"/>
          </a:xfrm>
        </p:spPr>
        <p:txBody>
          <a:bodyPr>
            <a:normAutofit/>
          </a:bodyPr>
          <a:lstStyle/>
          <a:p>
            <a:r>
              <a:rPr lang="id-ID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79708" y="401365"/>
            <a:ext cx="259228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Noun</a:t>
            </a:r>
          </a:p>
          <a:p>
            <a:pPr algn="ctr"/>
            <a:r>
              <a:rPr lang="id-I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(kata benda)</a:t>
            </a:r>
          </a:p>
        </p:txBody>
      </p:sp>
      <p:cxnSp>
        <p:nvCxnSpPr>
          <p:cNvPr id="6" name="Straight Arrow Connector 5"/>
          <p:cNvCxnSpPr>
            <a:endCxn id="12" idx="0"/>
          </p:cNvCxnSpPr>
          <p:nvPr/>
        </p:nvCxnSpPr>
        <p:spPr>
          <a:xfrm flipH="1">
            <a:off x="1603441" y="1484784"/>
            <a:ext cx="2752535" cy="828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11960" y="1495395"/>
            <a:ext cx="1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11960" y="1484784"/>
            <a:ext cx="2808312" cy="782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2636912"/>
            <a:ext cx="18722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id-ID" dirty="0"/>
              <a:t>Singular</a:t>
            </a:r>
          </a:p>
          <a:p>
            <a:pPr marL="342900" indent="-342900">
              <a:buAutoNum type="alphaLcPeriod"/>
            </a:pPr>
            <a:r>
              <a:rPr lang="id-ID" dirty="0"/>
              <a:t>plural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2636911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id-ID" dirty="0"/>
              <a:t>Countable</a:t>
            </a:r>
          </a:p>
          <a:p>
            <a:pPr marL="342900" indent="-342900">
              <a:buAutoNum type="alphaLcPeriod"/>
            </a:pPr>
            <a:r>
              <a:rPr lang="id-ID" dirty="0"/>
              <a:t>Uncountable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2657232"/>
            <a:ext cx="1872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id-ID" dirty="0"/>
              <a:t>Abstract</a:t>
            </a:r>
          </a:p>
          <a:p>
            <a:pPr marL="342900" indent="-342900">
              <a:buAutoNum type="alphaLcPeriod"/>
            </a:pPr>
            <a:r>
              <a:rPr lang="id-ID" dirty="0"/>
              <a:t>Concrete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7417" y="23137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22675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6039" y="216283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98" y="3861048"/>
            <a:ext cx="3968556" cy="222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57"/>
    </mc:Choice>
    <mc:Fallback xmlns="">
      <p:transition spd="slow" advTm="81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2400" dirty="0"/>
              <a:t>Noun</a:t>
            </a:r>
            <a:br>
              <a:rPr lang="id-ID" sz="2400" dirty="0"/>
            </a:br>
            <a:r>
              <a:rPr lang="id-ID" sz="2400" dirty="0"/>
              <a:t>(Singular dan Plural)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id-ID" sz="1800" dirty="0"/>
              <a:t>A. Singular (satu  atau tunggal)</a:t>
            </a:r>
          </a:p>
          <a:p>
            <a:pPr marL="0" indent="0">
              <a:buNone/>
            </a:pPr>
            <a:r>
              <a:rPr lang="id-ID" sz="1800" dirty="0"/>
              <a:t>         kata benda diawali dengan a/an</a:t>
            </a:r>
          </a:p>
          <a:p>
            <a:pPr marL="0" indent="0">
              <a:buNone/>
            </a:pPr>
            <a:r>
              <a:rPr lang="id-ID" sz="1800" b="1" dirty="0"/>
              <a:t>           a</a:t>
            </a:r>
            <a:r>
              <a:rPr lang="id-ID" sz="1800" dirty="0"/>
              <a:t> digunakan ketika huruf depan dari kata bendanya konsonan</a:t>
            </a:r>
          </a:p>
          <a:p>
            <a:pPr marL="0" indent="0">
              <a:buNone/>
            </a:pPr>
            <a:r>
              <a:rPr lang="id-ID" sz="1800" dirty="0"/>
              <a:t>               ex: a </a:t>
            </a:r>
            <a:r>
              <a:rPr lang="id-ID" sz="1800" dirty="0">
                <a:solidFill>
                  <a:srgbClr val="FF0000"/>
                </a:solidFill>
              </a:rPr>
              <a:t>b</a:t>
            </a:r>
            <a:r>
              <a:rPr lang="id-ID" sz="1800" dirty="0"/>
              <a:t>ook, a </a:t>
            </a:r>
            <a:r>
              <a:rPr lang="id-ID" sz="1800" dirty="0">
                <a:solidFill>
                  <a:srgbClr val="FF0000"/>
                </a:solidFill>
              </a:rPr>
              <a:t>r</a:t>
            </a:r>
            <a:r>
              <a:rPr lang="id-ID" sz="1800" dirty="0"/>
              <a:t>uler, a </a:t>
            </a:r>
            <a:r>
              <a:rPr lang="id-ID" sz="1800" dirty="0">
                <a:solidFill>
                  <a:srgbClr val="FF0000"/>
                </a:solidFill>
              </a:rPr>
              <a:t>b</a:t>
            </a:r>
            <a:r>
              <a:rPr lang="id-ID" sz="1800" dirty="0"/>
              <a:t>ag, a </a:t>
            </a:r>
            <a:r>
              <a:rPr lang="id-ID" sz="1800" dirty="0">
                <a:solidFill>
                  <a:srgbClr val="FF0000"/>
                </a:solidFill>
              </a:rPr>
              <a:t>l</a:t>
            </a:r>
            <a:r>
              <a:rPr lang="id-ID" sz="1800" dirty="0"/>
              <a:t>amp, a  </a:t>
            </a:r>
            <a:r>
              <a:rPr lang="id-ID" sz="1800" dirty="0">
                <a:solidFill>
                  <a:srgbClr val="FF0000"/>
                </a:solidFill>
              </a:rPr>
              <a:t>t</a:t>
            </a:r>
            <a:r>
              <a:rPr lang="id-ID" sz="1800" dirty="0"/>
              <a:t>elevision</a:t>
            </a:r>
          </a:p>
          <a:p>
            <a:pPr marL="0" indent="0">
              <a:buNone/>
            </a:pPr>
            <a:r>
              <a:rPr lang="id-ID" sz="1800" dirty="0"/>
              <a:t>           </a:t>
            </a:r>
            <a:r>
              <a:rPr lang="id-ID" sz="1800" b="1" dirty="0"/>
              <a:t>an</a:t>
            </a:r>
            <a:r>
              <a:rPr lang="id-ID" sz="1800" dirty="0"/>
              <a:t> di gunakan jika kata huruf depan kata bendanya (a,i,e,o,u)/vocal</a:t>
            </a:r>
          </a:p>
          <a:p>
            <a:pPr marL="0" indent="0">
              <a:buNone/>
            </a:pPr>
            <a:r>
              <a:rPr lang="id-ID" sz="1800" dirty="0"/>
              <a:t>               ex: an </a:t>
            </a:r>
            <a:r>
              <a:rPr lang="id-ID" sz="1800" dirty="0">
                <a:solidFill>
                  <a:srgbClr val="FF0000"/>
                </a:solidFill>
              </a:rPr>
              <a:t>u</a:t>
            </a:r>
            <a:r>
              <a:rPr lang="id-ID" sz="1800" dirty="0"/>
              <a:t>mbrella, an </a:t>
            </a:r>
            <a:r>
              <a:rPr lang="id-ID" sz="1800" dirty="0">
                <a:solidFill>
                  <a:srgbClr val="FF0000"/>
                </a:solidFill>
              </a:rPr>
              <a:t>o</a:t>
            </a:r>
            <a:r>
              <a:rPr lang="id-ID" sz="1800" dirty="0"/>
              <a:t>range, an </a:t>
            </a:r>
            <a:r>
              <a:rPr lang="id-ID" sz="1800" dirty="0">
                <a:solidFill>
                  <a:srgbClr val="FF0000"/>
                </a:solidFill>
              </a:rPr>
              <a:t>a</a:t>
            </a:r>
            <a:r>
              <a:rPr lang="id-ID" sz="1800" dirty="0"/>
              <a:t>nt, and </a:t>
            </a:r>
            <a:r>
              <a:rPr lang="id-ID" sz="1800" dirty="0">
                <a:solidFill>
                  <a:srgbClr val="FF0000"/>
                </a:solidFill>
              </a:rPr>
              <a:t>a</a:t>
            </a:r>
            <a:r>
              <a:rPr lang="id-ID" sz="1800" dirty="0"/>
              <a:t>pple, an </a:t>
            </a:r>
            <a:r>
              <a:rPr lang="id-ID" sz="1800" dirty="0">
                <a:solidFill>
                  <a:srgbClr val="FF0000"/>
                </a:solidFill>
              </a:rPr>
              <a:t>o</a:t>
            </a:r>
            <a:r>
              <a:rPr lang="id-ID" sz="1800" dirty="0"/>
              <a:t>we</a:t>
            </a:r>
          </a:p>
          <a:p>
            <a:pPr marL="0" indent="0">
              <a:buNone/>
            </a:pPr>
            <a:r>
              <a:rPr lang="id-ID" sz="1800" dirty="0"/>
              <a:t> the</a:t>
            </a:r>
          </a:p>
          <a:p>
            <a:r>
              <a:rPr lang="id-ID" sz="1800" dirty="0"/>
              <a:t>A book is mine, the book is red</a:t>
            </a:r>
          </a:p>
          <a:p>
            <a:endParaRPr lang="id-ID" sz="1800" dirty="0"/>
          </a:p>
          <a:p>
            <a:pPr marL="0" indent="0">
              <a:buNone/>
            </a:pPr>
            <a:r>
              <a:rPr lang="id-ID" sz="1800" dirty="0"/>
              <a:t>      B. Plural (jamak /lebih dari 1)</a:t>
            </a:r>
          </a:p>
          <a:p>
            <a:pPr marL="0" indent="0">
              <a:buNone/>
            </a:pPr>
            <a:r>
              <a:rPr lang="id-ID" sz="1800" dirty="0"/>
              <a:t>           jika kata benda lebih dari satu/jamak maka ditambahkan </a:t>
            </a:r>
            <a:r>
              <a:rPr lang="id-ID" sz="1800" dirty="0">
                <a:solidFill>
                  <a:srgbClr val="FF0000"/>
                </a:solidFill>
              </a:rPr>
              <a:t>s/es </a:t>
            </a:r>
            <a:r>
              <a:rPr lang="id-ID" sz="1800" dirty="0"/>
              <a:t>di akhir kata      	benda tesebut.</a:t>
            </a:r>
          </a:p>
          <a:p>
            <a:pPr marL="0" indent="0">
              <a:buNone/>
            </a:pPr>
            <a:r>
              <a:rPr lang="id-ID" sz="1800" dirty="0"/>
              <a:t>         </a:t>
            </a:r>
            <a:r>
              <a:rPr lang="id-ID" sz="1800" b="1" dirty="0"/>
              <a:t> -s </a:t>
            </a:r>
            <a:r>
              <a:rPr lang="id-ID" sz="1800" dirty="0"/>
              <a:t>di tambahkan jika huruf akhir di kata benda tesebut selain (x,o,s,ss,sh,ch,y)</a:t>
            </a:r>
          </a:p>
          <a:p>
            <a:pPr marL="0" indent="0">
              <a:buNone/>
            </a:pPr>
            <a:r>
              <a:rPr lang="id-ID" sz="1800" dirty="0"/>
              <a:t>                ex :2 boo</a:t>
            </a:r>
            <a:r>
              <a:rPr lang="id-ID" sz="1800" b="1" dirty="0"/>
              <a:t>k</a:t>
            </a:r>
            <a:r>
              <a:rPr lang="id-ID" sz="1800" dirty="0"/>
              <a:t>s, 5 pe</a:t>
            </a:r>
            <a:r>
              <a:rPr lang="id-ID" sz="1800" b="1" dirty="0"/>
              <a:t>n</a:t>
            </a:r>
            <a:r>
              <a:rPr lang="id-ID" sz="1800" dirty="0"/>
              <a:t>s, 3 ba</a:t>
            </a:r>
            <a:r>
              <a:rPr lang="id-ID" sz="1800" b="1" dirty="0"/>
              <a:t>g</a:t>
            </a:r>
            <a:r>
              <a:rPr lang="id-ID" sz="1800" dirty="0"/>
              <a:t>s, 20 lapto</a:t>
            </a:r>
            <a:r>
              <a:rPr lang="id-ID" sz="1800" b="1" dirty="0"/>
              <a:t>p</a:t>
            </a:r>
            <a:r>
              <a:rPr lang="id-ID" sz="1800" dirty="0"/>
              <a:t>s. Ect</a:t>
            </a:r>
          </a:p>
          <a:p>
            <a:pPr marL="0" indent="0">
              <a:buNone/>
            </a:pPr>
            <a:r>
              <a:rPr lang="id-ID" sz="1800" dirty="0"/>
              <a:t>         </a:t>
            </a:r>
            <a:r>
              <a:rPr lang="id-ID" sz="1800" b="1" dirty="0"/>
              <a:t> -es </a:t>
            </a:r>
            <a:r>
              <a:rPr lang="id-ID" sz="1800" dirty="0"/>
              <a:t>di tambahkan jika huruf terakhir dari kata benda    (x,o,s,ss,sh,ch,y)</a:t>
            </a:r>
          </a:p>
          <a:p>
            <a:pPr marL="0" indent="0">
              <a:buNone/>
            </a:pPr>
            <a:r>
              <a:rPr lang="id-ID" sz="1800" dirty="0"/>
              <a:t>                ex :  2 potatoes, 3 oranges, 4 manggoes,  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30"/>
    </mc:Choice>
    <mc:Fallback xmlns="">
      <p:transition spd="slow" advTm="92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Irregular Plural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4600" b="1" dirty="0">
                <a:latin typeface="Adobe Devanagari" pitchFamily="18" charset="0"/>
                <a:cs typeface="Adobe Devanagari" pitchFamily="18" charset="0"/>
              </a:rPr>
              <a:t>Singular 	Plural	</a:t>
            </a:r>
            <a:r>
              <a:rPr lang="id-ID" dirty="0">
                <a:latin typeface="Adobe Devanagari" pitchFamily="18" charset="0"/>
                <a:cs typeface="Adobe Devanagari" pitchFamily="18" charset="0"/>
              </a:rPr>
              <a:t> 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 Man 		men	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Woman		women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Foot		feet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Mouse		mice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Child		children	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Ghoose		ghees 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Ox 		oxen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Cactus		cacti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Fish		fish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Sheep		sheep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Deer		deer</a:t>
            </a:r>
          </a:p>
          <a:p>
            <a:pPr marL="0" indent="0">
              <a:buNone/>
            </a:pPr>
            <a:r>
              <a:rPr lang="id-ID" dirty="0">
                <a:latin typeface="Adobe Devanagari" pitchFamily="18" charset="0"/>
                <a:cs typeface="Adobe Devanagari" pitchFamily="18" charset="0"/>
              </a:rPr>
              <a:t>Etc....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1259632" y="4797152"/>
            <a:ext cx="64807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4572000" y="176352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Example </a:t>
            </a:r>
          </a:p>
          <a:p>
            <a:pPr algn="ctr"/>
            <a:endParaRPr lang="id-ID" b="1" dirty="0"/>
          </a:p>
          <a:p>
            <a:r>
              <a:rPr lang="id-ID" dirty="0"/>
              <a:t>There is a man</a:t>
            </a:r>
          </a:p>
          <a:p>
            <a:endParaRPr lang="id-ID" dirty="0"/>
          </a:p>
          <a:p>
            <a:r>
              <a:rPr lang="id-ID" dirty="0"/>
              <a:t>There are 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76191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 </a:t>
            </a:r>
          </a:p>
          <a:p>
            <a:pPr algn="ctr"/>
            <a:endParaRPr lang="id-ID" b="1" dirty="0"/>
          </a:p>
          <a:p>
            <a:r>
              <a:rPr lang="id-ID" dirty="0"/>
              <a:t>The  child       is  here</a:t>
            </a:r>
          </a:p>
          <a:p>
            <a:endParaRPr lang="id-ID" dirty="0"/>
          </a:p>
          <a:p>
            <a:r>
              <a:rPr lang="id-ID" dirty="0"/>
              <a:t>The children       are here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"/>
    </mc:Choice>
    <mc:Fallback xmlns="">
      <p:transition spd="slow" advTm="3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Noun</a:t>
            </a:r>
            <a:br>
              <a:rPr lang="id-ID" dirty="0"/>
            </a:br>
            <a:r>
              <a:rPr lang="id-ID" dirty="0"/>
              <a:t>(countable dan uncountable)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/>
              <a:t>Countable (bisa dihitung jumlahnya)</a:t>
            </a:r>
          </a:p>
          <a:p>
            <a:pPr marL="0" indent="0">
              <a:buNone/>
            </a:pPr>
            <a:r>
              <a:rPr lang="id-ID" dirty="0"/>
              <a:t>	ex: a chair 	: sebuah kursi</a:t>
            </a:r>
          </a:p>
          <a:p>
            <a:pPr marL="0" indent="0">
              <a:buNone/>
            </a:pPr>
            <a:r>
              <a:rPr lang="id-ID" dirty="0"/>
              <a:t>	 five books	: lima buku</a:t>
            </a:r>
          </a:p>
          <a:p>
            <a:pPr marL="0" indent="0">
              <a:buNone/>
            </a:pPr>
            <a:r>
              <a:rPr lang="id-ID" dirty="0"/>
              <a:t>	six shoes	: enam sepatu</a:t>
            </a:r>
          </a:p>
          <a:p>
            <a:pPr marL="0" indent="0">
              <a:buNone/>
            </a:pPr>
            <a:r>
              <a:rPr lang="id-ID" dirty="0"/>
              <a:t>	twenty tables	: duapuluh meja</a:t>
            </a:r>
          </a:p>
          <a:p>
            <a:pPr marL="0" indent="0">
              <a:buNone/>
            </a:pPr>
            <a:r>
              <a:rPr lang="id-ID" dirty="0"/>
              <a:t>	thirty balls	: tiga puluh bola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Uncountable (tidak bisa dihitung jumlahnya)</a:t>
            </a:r>
          </a:p>
          <a:p>
            <a:pPr marL="0" indent="0">
              <a:buNone/>
            </a:pPr>
            <a:r>
              <a:rPr lang="id-ID" dirty="0"/>
              <a:t>	ex : coffee, salt, water, sand, sugar, wind, hair ect.</a:t>
            </a:r>
          </a:p>
          <a:p>
            <a:pPr marL="0" indent="0">
              <a:buNone/>
            </a:pPr>
            <a:r>
              <a:rPr lang="id-ID" dirty="0"/>
              <a:t>	</a:t>
            </a:r>
          </a:p>
          <a:p>
            <a:pPr marL="0" indent="0">
              <a:buNone/>
            </a:pPr>
            <a:r>
              <a:rPr lang="id-ID" dirty="0"/>
              <a:t> Nb. 	a cup of coffee		: segelas kopi</a:t>
            </a:r>
          </a:p>
          <a:p>
            <a:pPr marL="0" indent="0">
              <a:buNone/>
            </a:pPr>
            <a:r>
              <a:rPr lang="id-ID" dirty="0"/>
              <a:t>	a sack of salt		: satu sak garam</a:t>
            </a:r>
          </a:p>
          <a:p>
            <a:pPr marL="0" indent="0">
              <a:buNone/>
            </a:pPr>
            <a:r>
              <a:rPr lang="id-ID" dirty="0"/>
              <a:t>	5 galoons of water	: 5 galon air</a:t>
            </a:r>
          </a:p>
          <a:p>
            <a:pPr marL="0" indent="0">
              <a:buNone/>
            </a:pPr>
            <a:r>
              <a:rPr lang="id-ID" dirty="0"/>
              <a:t>	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916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Noun</a:t>
            </a:r>
            <a:br>
              <a:rPr lang="id-ID" dirty="0"/>
            </a:br>
            <a:r>
              <a:rPr lang="id-ID" dirty="0"/>
              <a:t>(Concrete and Abstract 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Concrete  adalah kata benda yang bisa  dilihat, diraba/disentuh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Abstrak adalah kata benda yang tidak bisa dilihat dan di sentuh tapi bisa dirasakan keberadaannya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308304" y="5733256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Menu Utama</a:t>
            </a:r>
          </a:p>
        </p:txBody>
      </p:sp>
    </p:spTree>
    <p:extLst>
      <p:ext uri="{BB962C8B-B14F-4D97-AF65-F5344CB8AC3E}">
        <p14:creationId xmlns:p14="http://schemas.microsoft.com/office/powerpoint/2010/main" val="138727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Adjective (adj)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d-ID" sz="2400" dirty="0"/>
              <a:t>Adjective / kata sifat yang berfungsi menerangkan kata benda noun (n) </a:t>
            </a:r>
          </a:p>
          <a:p>
            <a:r>
              <a:rPr lang="id-ID" sz="2400" dirty="0"/>
              <a:t>Adjective dalam bahasa inggris letaknya sebelum kata benda</a:t>
            </a:r>
          </a:p>
          <a:p>
            <a:pPr marL="0" indent="0">
              <a:buNone/>
            </a:pPr>
            <a:r>
              <a:rPr lang="id-ID" sz="2400" dirty="0"/>
              <a:t>    contoh : 	 </a:t>
            </a:r>
            <a:r>
              <a:rPr lang="id-ID" sz="2400" b="1" dirty="0"/>
              <a:t>indonesia</a:t>
            </a:r>
            <a:r>
              <a:rPr lang="id-ID" sz="2400" dirty="0"/>
              <a:t>	vs  	</a:t>
            </a:r>
            <a:r>
              <a:rPr lang="id-ID" sz="2400" b="1" dirty="0"/>
              <a:t>English</a:t>
            </a:r>
          </a:p>
          <a:p>
            <a:pPr marL="0" indent="0">
              <a:buNone/>
            </a:pPr>
            <a:r>
              <a:rPr lang="id-ID" sz="2400" dirty="0"/>
              <a:t>		wanita cantik		a beatiful girl</a:t>
            </a:r>
          </a:p>
          <a:p>
            <a:pPr marL="0" indent="0">
              <a:buNone/>
            </a:pPr>
            <a:r>
              <a:rPr lang="id-ID" sz="2400" dirty="0"/>
              <a:t>		</a:t>
            </a:r>
            <a:r>
              <a:rPr lang="id-ID" sz="2400" dirty="0">
                <a:solidFill>
                  <a:schemeClr val="accent2"/>
                </a:solidFill>
              </a:rPr>
              <a:t>    n + adj		     adj + n</a:t>
            </a:r>
          </a:p>
          <a:p>
            <a:pPr marL="0" indent="0">
              <a:buNone/>
            </a:pPr>
            <a:r>
              <a:rPr lang="id-ID" sz="2400" dirty="0"/>
              <a:t>Exercises :   	 1.  1 mobil baru	:  a new car</a:t>
            </a:r>
          </a:p>
          <a:p>
            <a:pPr marL="0" indent="0">
              <a:buNone/>
            </a:pPr>
            <a:r>
              <a:rPr lang="id-ID" sz="2400" dirty="0"/>
              <a:t>		2. 2 rumah besar	: two big houses</a:t>
            </a:r>
          </a:p>
          <a:p>
            <a:pPr marL="0" indent="0">
              <a:buNone/>
            </a:pPr>
            <a:r>
              <a:rPr lang="id-ID" sz="2400" dirty="0"/>
              <a:t>		3. 1 jaket hitam		: a black jacket</a:t>
            </a:r>
          </a:p>
          <a:p>
            <a:pPr marL="0" indent="0">
              <a:buNone/>
            </a:pPr>
            <a:r>
              <a:rPr lang="id-ID" sz="2400" dirty="0"/>
              <a:t>		4. 5 ruangan lebar	: five wide rooms</a:t>
            </a:r>
          </a:p>
          <a:p>
            <a:pPr marL="0" indent="0">
              <a:buNone/>
            </a:pPr>
            <a:r>
              <a:rPr lang="id-ID" sz="2400" dirty="0"/>
              <a:t>		5. rambut panjang	:  a long hair</a:t>
            </a:r>
          </a:p>
          <a:p>
            <a:pPr marL="0" indent="0">
              <a:buNone/>
            </a:pPr>
            <a:r>
              <a:rPr lang="id-ID" sz="2400" dirty="0"/>
              <a:t>  		</a:t>
            </a:r>
          </a:p>
        </p:txBody>
      </p:sp>
    </p:spTree>
    <p:extLst>
      <p:ext uri="{BB962C8B-B14F-4D97-AF65-F5344CB8AC3E}">
        <p14:creationId xmlns:p14="http://schemas.microsoft.com/office/powerpoint/2010/main" val="213335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Adjective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dirty="0"/>
              <a:t>Meletakkan beberapa kata sifat dengan rumus DOSASCOM</a:t>
            </a:r>
          </a:p>
          <a:p>
            <a:pPr marL="0" indent="0">
              <a:buNone/>
            </a:pPr>
            <a:r>
              <a:rPr lang="id-ID" dirty="0"/>
              <a:t>D 	determiner </a:t>
            </a:r>
          </a:p>
          <a:p>
            <a:pPr marL="0" indent="0">
              <a:buNone/>
            </a:pPr>
            <a:r>
              <a:rPr lang="id-ID" dirty="0"/>
              <a:t>O	opinion</a:t>
            </a:r>
          </a:p>
          <a:p>
            <a:pPr marL="0" indent="0">
              <a:buNone/>
            </a:pPr>
            <a:r>
              <a:rPr lang="id-ID" dirty="0"/>
              <a:t>S 	size	</a:t>
            </a:r>
          </a:p>
          <a:p>
            <a:pPr marL="0" indent="0">
              <a:buNone/>
            </a:pPr>
            <a:r>
              <a:rPr lang="id-ID" dirty="0"/>
              <a:t>A	age</a:t>
            </a:r>
          </a:p>
          <a:p>
            <a:pPr marL="0" indent="0">
              <a:buNone/>
            </a:pPr>
            <a:r>
              <a:rPr lang="id-ID" dirty="0"/>
              <a:t>S 	shape			NOUN</a:t>
            </a:r>
          </a:p>
          <a:p>
            <a:pPr marL="0" indent="0">
              <a:buNone/>
            </a:pPr>
            <a:r>
              <a:rPr lang="id-ID" dirty="0"/>
              <a:t>C 	color</a:t>
            </a:r>
          </a:p>
          <a:p>
            <a:pPr marL="0" indent="0">
              <a:buNone/>
            </a:pPr>
            <a:r>
              <a:rPr lang="id-ID" dirty="0"/>
              <a:t>O 	origin	</a:t>
            </a:r>
          </a:p>
          <a:p>
            <a:pPr marL="0" indent="0">
              <a:buNone/>
            </a:pPr>
            <a:r>
              <a:rPr lang="id-ID" dirty="0"/>
              <a:t>M 	material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ight Brace 3"/>
          <p:cNvSpPr/>
          <p:nvPr/>
        </p:nvSpPr>
        <p:spPr>
          <a:xfrm>
            <a:off x="3779912" y="2636912"/>
            <a:ext cx="864096" cy="3240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823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1200</Words>
  <Application>Microsoft Office PowerPoint</Application>
  <PresentationFormat>On-screen Show (4:3)</PresentationFormat>
  <Paragraphs>203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Devanagari</vt:lpstr>
      <vt:lpstr>Aharoni</vt:lpstr>
      <vt:lpstr>Algerian</vt:lpstr>
      <vt:lpstr>Arial</vt:lpstr>
      <vt:lpstr>Calibri</vt:lpstr>
      <vt:lpstr>Century Gothic</vt:lpstr>
      <vt:lpstr>Office Theme</vt:lpstr>
      <vt:lpstr>Language Dormitory Academy</vt:lpstr>
      <vt:lpstr>     </vt:lpstr>
      <vt:lpstr> </vt:lpstr>
      <vt:lpstr>Noun (Singular dan Plural)</vt:lpstr>
      <vt:lpstr>Irregular Plural Nouns</vt:lpstr>
      <vt:lpstr>Noun (countable dan uncountable)</vt:lpstr>
      <vt:lpstr>Noun (Concrete and Abstract Noun)</vt:lpstr>
      <vt:lpstr>Adjective (adj)</vt:lpstr>
      <vt:lpstr>Adjective Order</vt:lpstr>
      <vt:lpstr>Table of  Adjective Order DOSASCOM </vt:lpstr>
      <vt:lpstr>Exercises</vt:lpstr>
      <vt:lpstr>Adverb</vt:lpstr>
      <vt:lpstr>Verb</vt:lpstr>
    </vt:vector>
  </TitlesOfParts>
  <Company>mlg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</dc:creator>
  <cp:lastModifiedBy>USER</cp:lastModifiedBy>
  <cp:revision>45</cp:revision>
  <dcterms:created xsi:type="dcterms:W3CDTF">2021-11-01T02:45:07Z</dcterms:created>
  <dcterms:modified xsi:type="dcterms:W3CDTF">2025-09-12T09:57:59Z</dcterms:modified>
</cp:coreProperties>
</file>